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4"/>
  </p:sldMasterIdLst>
  <p:notesMasterIdLst>
    <p:notesMasterId r:id="rId35"/>
  </p:notesMasterIdLst>
  <p:handoutMasterIdLst>
    <p:handoutMasterId r:id="rId36"/>
  </p:handoutMasterIdLst>
  <p:sldIdLst>
    <p:sldId id="260" r:id="rId5"/>
    <p:sldId id="271" r:id="rId6"/>
    <p:sldId id="272" r:id="rId7"/>
    <p:sldId id="297" r:id="rId8"/>
    <p:sldId id="301" r:id="rId9"/>
    <p:sldId id="296" r:id="rId10"/>
    <p:sldId id="294" r:id="rId11"/>
    <p:sldId id="302" r:id="rId12"/>
    <p:sldId id="295" r:id="rId13"/>
    <p:sldId id="282" r:id="rId14"/>
    <p:sldId id="273" r:id="rId15"/>
    <p:sldId id="299" r:id="rId16"/>
    <p:sldId id="298" r:id="rId17"/>
    <p:sldId id="283" r:id="rId18"/>
    <p:sldId id="274" r:id="rId19"/>
    <p:sldId id="276" r:id="rId20"/>
    <p:sldId id="277" r:id="rId21"/>
    <p:sldId id="278" r:id="rId22"/>
    <p:sldId id="279" r:id="rId23"/>
    <p:sldId id="280" r:id="rId24"/>
    <p:sldId id="284" r:id="rId25"/>
    <p:sldId id="285" r:id="rId26"/>
    <p:sldId id="303" r:id="rId27"/>
    <p:sldId id="287" r:id="rId28"/>
    <p:sldId id="304" r:id="rId29"/>
    <p:sldId id="288" r:id="rId30"/>
    <p:sldId id="305" r:id="rId31"/>
    <p:sldId id="289" r:id="rId32"/>
    <p:sldId id="290" r:id="rId33"/>
    <p:sldId id="291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F6062"/>
    <a:srgbClr val="003451"/>
    <a:srgbClr val="6060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77" autoAdjust="0"/>
    <p:restoredTop sz="95233" autoAdjust="0"/>
  </p:normalViewPr>
  <p:slideViewPr>
    <p:cSldViewPr snapToGrid="0" snapToObjects="1">
      <p:cViewPr varScale="1">
        <p:scale>
          <a:sx n="110" d="100"/>
          <a:sy n="110" d="100"/>
        </p:scale>
        <p:origin x="150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22F2D-00AD-2243-9DB3-F08711005ED6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06F8C-5146-3A48-AA22-2FCFA10B98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924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09BD73-7C84-1C4A-BB58-3C63B9ECDD0A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01FF6-B090-6A44-8C1B-A1FCE16107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7214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699250"/>
            <a:ext cx="7772400" cy="10893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803590"/>
            <a:ext cx="7772400" cy="739586"/>
          </a:xfrm>
        </p:spPr>
        <p:txBody>
          <a:bodyPr/>
          <a:lstStyle>
            <a:lvl1pPr marL="0" indent="0" algn="l">
              <a:buNone/>
              <a:defRPr>
                <a:solidFill>
                  <a:srgbClr val="5F606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22"/>
          <a:stretch/>
        </p:blipFill>
        <p:spPr>
          <a:xfrm>
            <a:off x="0" y="0"/>
            <a:ext cx="9144000" cy="341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29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6329743" y="6444068"/>
            <a:ext cx="251731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93C073-08DE-9C40-9CD0-DDF7A0FDEC50}" type="slidenum">
              <a:rPr lang="en-US" sz="1200" smtClean="0">
                <a:solidFill>
                  <a:srgbClr val="FFFFFF"/>
                </a:solidFill>
              </a:rPr>
              <a:pPr algn="r"/>
              <a:t>‹#›</a:t>
            </a:fld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158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6301463" y="6434639"/>
            <a:ext cx="251731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93C073-08DE-9C40-9CD0-DDF7A0FDEC50}" type="slidenum">
              <a:rPr lang="en-US" sz="1200" smtClean="0">
                <a:solidFill>
                  <a:srgbClr val="FFFFFF"/>
                </a:solidFill>
              </a:rPr>
              <a:pPr algn="r"/>
              <a:t>‹#›</a:t>
            </a:fld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226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6273183" y="6453495"/>
            <a:ext cx="251731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93C073-08DE-9C40-9CD0-DDF7A0FDEC50}" type="slidenum">
              <a:rPr lang="en-US" sz="1200" smtClean="0">
                <a:solidFill>
                  <a:srgbClr val="FFFFFF"/>
                </a:solidFill>
              </a:rPr>
              <a:pPr algn="r"/>
              <a:t>‹#›</a:t>
            </a:fld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287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6310890" y="6462918"/>
            <a:ext cx="251731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93C073-08DE-9C40-9CD0-DDF7A0FDEC50}" type="slidenum">
              <a:rPr lang="en-US" sz="1200" smtClean="0">
                <a:solidFill>
                  <a:srgbClr val="FFFFFF"/>
                </a:solidFill>
              </a:rPr>
              <a:pPr algn="r"/>
              <a:t>‹#›</a:t>
            </a:fld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264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310891" y="6462921"/>
            <a:ext cx="251731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93C073-08DE-9C40-9CD0-DDF7A0FDEC50}" type="slidenum">
              <a:rPr lang="en-US" sz="1200" smtClean="0">
                <a:solidFill>
                  <a:srgbClr val="FFFFFF"/>
                </a:solidFill>
              </a:rPr>
              <a:pPr algn="r"/>
              <a:t>‹#›</a:t>
            </a:fld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819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6273183" y="6434638"/>
            <a:ext cx="251731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93C073-08DE-9C40-9CD0-DDF7A0FDEC50}" type="slidenum">
              <a:rPr lang="en-US" sz="1200" smtClean="0">
                <a:solidFill>
                  <a:srgbClr val="FFFFFF"/>
                </a:solidFill>
              </a:rPr>
              <a:pPr algn="r"/>
              <a:t>‹#›</a:t>
            </a:fld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253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310891" y="6453492"/>
            <a:ext cx="251731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93C073-08DE-9C40-9CD0-DDF7A0FDEC50}" type="slidenum">
              <a:rPr lang="en-US" sz="1200" smtClean="0">
                <a:solidFill>
                  <a:srgbClr val="FFFFFF"/>
                </a:solidFill>
              </a:rPr>
              <a:pPr algn="r"/>
              <a:t>‹#›</a:t>
            </a:fld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271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6301464" y="6444067"/>
            <a:ext cx="251731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93C073-08DE-9C40-9CD0-DDF7A0FDEC50}" type="slidenum">
              <a:rPr lang="en-US" sz="1200" smtClean="0">
                <a:solidFill>
                  <a:srgbClr val="FFFFFF"/>
                </a:solidFill>
              </a:rPr>
              <a:pPr algn="r"/>
              <a:t>‹#›</a:t>
            </a:fld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34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310891" y="6453494"/>
            <a:ext cx="251731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93C073-08DE-9C40-9CD0-DDF7A0FDEC50}" type="slidenum">
              <a:rPr lang="en-US" sz="1200" smtClean="0">
                <a:solidFill>
                  <a:srgbClr val="FFFFFF"/>
                </a:solidFill>
              </a:rPr>
              <a:pPr algn="r"/>
              <a:t>‹#›</a:t>
            </a:fld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650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310891" y="6434640"/>
            <a:ext cx="251731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93C073-08DE-9C40-9CD0-DDF7A0FDEC50}" type="slidenum">
              <a:rPr lang="en-US" sz="1200" smtClean="0">
                <a:solidFill>
                  <a:srgbClr val="FFFFFF"/>
                </a:solidFill>
              </a:rPr>
              <a:pPr algn="r"/>
              <a:t>‹#›</a:t>
            </a:fld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913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654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1943"/>
            <a:ext cx="8229600" cy="43606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3131" y="6217820"/>
            <a:ext cx="4903447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add optional section title or footer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6169486" y="6217820"/>
            <a:ext cx="251731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 smtClean="0">
                <a:solidFill>
                  <a:srgbClr val="FFFFFF"/>
                </a:solidFill>
              </a:rPr>
              <a:t>│</a:t>
            </a:r>
            <a:fld id="{DA93C073-08DE-9C40-9CD0-DDF7A0FDEC50}" type="slidenum">
              <a:rPr lang="en-US" sz="1200" smtClean="0">
                <a:solidFill>
                  <a:srgbClr val="FFFFFF"/>
                </a:solidFill>
              </a:rPr>
              <a:pPr algn="r"/>
              <a:t>‹#›</a:t>
            </a:fld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76" y="6239232"/>
            <a:ext cx="406512" cy="406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36"/>
          <a:stretch/>
        </p:blipFill>
        <p:spPr>
          <a:xfrm>
            <a:off x="313" y="5772555"/>
            <a:ext cx="9143687" cy="105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13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457200" rtl="0" eaLnBrk="1" latinLnBrk="0" hangingPunct="1">
        <a:spcBef>
          <a:spcPts val="0"/>
        </a:spcBef>
        <a:buClr>
          <a:schemeClr val="accent1"/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320040" algn="l" defTabSz="457200" rtl="0" eaLnBrk="1" latinLnBrk="0" hangingPunct="1">
        <a:spcBef>
          <a:spcPts val="600"/>
        </a:spcBef>
        <a:buClr>
          <a:schemeClr val="accent1"/>
        </a:buClr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indent="-274320" algn="l" defTabSz="457200" rtl="0" eaLnBrk="1" latinLnBrk="0" hangingPunct="1">
        <a:spcBef>
          <a:spcPts val="600"/>
        </a:spcBef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25880" indent="-274320" algn="l" defTabSz="457200" rtl="0" eaLnBrk="1" latinLnBrk="0" hangingPunct="1">
        <a:spcBef>
          <a:spcPts val="600"/>
        </a:spcBef>
        <a:buClr>
          <a:schemeClr val="accent1"/>
        </a:buClr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699250"/>
            <a:ext cx="7772400" cy="836174"/>
          </a:xfrm>
        </p:spPr>
        <p:txBody>
          <a:bodyPr anchor="b"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Navy Owned Unaccompanied Housing (UH) Inspection Guide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803590"/>
            <a:ext cx="7772400" cy="390202"/>
          </a:xfrm>
        </p:spPr>
        <p:txBody>
          <a:bodyPr/>
          <a:lstStyle/>
          <a:p>
            <a:pPr algn="ctr"/>
            <a:r>
              <a:rPr lang="en-US" b="1" dirty="0" smtClean="0"/>
              <a:t>September</a:t>
            </a:r>
            <a:r>
              <a:rPr lang="en-US" b="1" dirty="0" smtClean="0"/>
              <a:t> </a:t>
            </a:r>
            <a:r>
              <a:rPr lang="en-US" b="1" dirty="0" smtClean="0"/>
              <a:t>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4414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4344"/>
          </a:xfrm>
        </p:spPr>
        <p:txBody>
          <a:bodyPr/>
          <a:lstStyle/>
          <a:p>
            <a:r>
              <a:rPr lang="en-US" dirty="0">
                <a:solidFill>
                  <a:srgbClr val="042540"/>
                </a:solidFill>
              </a:rPr>
              <a:t>Conducting the </a:t>
            </a:r>
            <a:r>
              <a:rPr lang="en-US" dirty="0" smtClean="0">
                <a:solidFill>
                  <a:srgbClr val="042540"/>
                </a:solidFill>
              </a:rPr>
              <a:t>Inspection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04254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prstClr val="black"/>
                </a:solidFill>
              </a:rPr>
              <a:t>Inspection</a:t>
            </a:r>
            <a:endParaRPr lang="en-US" dirty="0" smtClean="0"/>
          </a:p>
          <a:p>
            <a:pPr lvl="1">
              <a:buClr>
                <a:srgbClr val="042540"/>
              </a:buClr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prstClr val="black"/>
                </a:solidFill>
              </a:rPr>
              <a:t>Routine inspections must be conducted </a:t>
            </a:r>
            <a:r>
              <a:rPr lang="en-US" sz="2800" b="1" dirty="0" smtClean="0">
                <a:solidFill>
                  <a:schemeClr val="accent6"/>
                </a:solidFill>
              </a:rPr>
              <a:t>quarterly</a:t>
            </a:r>
            <a:r>
              <a:rPr lang="en-US" sz="2800" b="1" dirty="0" smtClean="0">
                <a:solidFill>
                  <a:srgbClr val="000000"/>
                </a:solidFill>
              </a:rPr>
              <a:t>, but may be conducted more frequently , as needed.</a:t>
            </a:r>
          </a:p>
          <a:p>
            <a:pPr lvl="1">
              <a:buClr>
                <a:srgbClr val="042540"/>
              </a:buClr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srgbClr val="000000"/>
                </a:solidFill>
              </a:rPr>
              <a:t>At least </a:t>
            </a:r>
            <a:r>
              <a:rPr lang="en-US" sz="2800" b="1" dirty="0" smtClean="0">
                <a:solidFill>
                  <a:srgbClr val="FF0000"/>
                </a:solidFill>
              </a:rPr>
              <a:t>5% </a:t>
            </a:r>
            <a:r>
              <a:rPr lang="en-US" sz="2800" b="1" dirty="0" smtClean="0">
                <a:solidFill>
                  <a:srgbClr val="000000"/>
                </a:solidFill>
              </a:rPr>
              <a:t>of the total number of rooms must be inspected as part of a routine inspection.</a:t>
            </a:r>
          </a:p>
          <a:p>
            <a:pPr lvl="1">
              <a:buClr>
                <a:srgbClr val="042540"/>
              </a:buClr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srgbClr val="000000"/>
                </a:solidFill>
              </a:rPr>
              <a:t>Conditions that necessitate more frequent inspections include, but not limited to, a high patron demand or turnover, a history of violations, or a failure to remedy violations.</a:t>
            </a:r>
            <a:endParaRPr lang="en-US" sz="28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88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1326"/>
          </a:xfrm>
        </p:spPr>
        <p:txBody>
          <a:bodyPr/>
          <a:lstStyle/>
          <a:p>
            <a:r>
              <a:rPr lang="en-US" dirty="0" smtClean="0">
                <a:solidFill>
                  <a:srgbClr val="042540"/>
                </a:solidFill>
              </a:rPr>
              <a:t>Conducting the Inspection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04254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prstClr val="black"/>
                </a:solidFill>
              </a:rPr>
              <a:t>Inspection</a:t>
            </a:r>
          </a:p>
          <a:p>
            <a:pPr lvl="1">
              <a:buClr>
                <a:srgbClr val="042540"/>
              </a:buClr>
              <a:buFont typeface="Wingdings" panose="05000000000000000000" pitchFamily="2" charset="2"/>
              <a:buChar char="Ø"/>
            </a:pPr>
            <a:r>
              <a:rPr lang="en-US" sz="3000" b="1" dirty="0" smtClean="0"/>
              <a:t>Inspections must be performed during the normal operating hours of housing and without notice.</a:t>
            </a:r>
          </a:p>
          <a:p>
            <a:pPr lvl="1">
              <a:buClr>
                <a:srgbClr val="042540"/>
              </a:buClr>
              <a:buFont typeface="Wingdings" panose="05000000000000000000" pitchFamily="2" charset="2"/>
              <a:buChar char="Ø"/>
            </a:pPr>
            <a:r>
              <a:rPr lang="en-US" sz="3000" b="1" dirty="0" smtClean="0"/>
              <a:t>The inspector will contact the Person-in-Charge (PIC) upon arrival and state the purpose of the inspection.</a:t>
            </a:r>
          </a:p>
          <a:p>
            <a:pPr lvl="1">
              <a:buClr>
                <a:srgbClr val="042540"/>
              </a:buClr>
              <a:buFont typeface="Wingdings" panose="05000000000000000000" pitchFamily="2" charset="2"/>
              <a:buChar char="Ø"/>
            </a:pPr>
            <a:r>
              <a:rPr lang="en-US" sz="3000" b="1" dirty="0" smtClean="0"/>
              <a:t>The PIC will accompany the inspector during the inspection.</a:t>
            </a:r>
          </a:p>
        </p:txBody>
      </p:sp>
    </p:spTree>
    <p:extLst>
      <p:ext uri="{BB962C8B-B14F-4D97-AF65-F5344CB8AC3E}">
        <p14:creationId xmlns:p14="http://schemas.microsoft.com/office/powerpoint/2010/main" val="155735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3617"/>
          </a:xfrm>
        </p:spPr>
        <p:txBody>
          <a:bodyPr/>
          <a:lstStyle/>
          <a:p>
            <a:r>
              <a:rPr lang="en-US" dirty="0">
                <a:solidFill>
                  <a:srgbClr val="042540"/>
                </a:solidFill>
              </a:rPr>
              <a:t>Conducting the </a:t>
            </a:r>
            <a:r>
              <a:rPr lang="en-US" dirty="0" smtClean="0">
                <a:solidFill>
                  <a:srgbClr val="042540"/>
                </a:solidFill>
              </a:rPr>
              <a:t>Inspection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5579"/>
            <a:ext cx="8229600" cy="4490093"/>
          </a:xfrm>
        </p:spPr>
        <p:txBody>
          <a:bodyPr/>
          <a:lstStyle/>
          <a:p>
            <a:pPr lvl="0">
              <a:buClr>
                <a:srgbClr val="042540"/>
              </a:buClr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prstClr val="black"/>
                </a:solidFill>
              </a:rPr>
              <a:t>Inspection</a:t>
            </a:r>
          </a:p>
          <a:p>
            <a:pPr lvl="1">
              <a:buClr>
                <a:srgbClr val="042540"/>
              </a:buCl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prstClr val="black"/>
                </a:solidFill>
              </a:rPr>
              <a:t>A representative from the PMD will document inspection findings using the DOEHRS-IH-EHM: Habitability Sanitation Report </a:t>
            </a:r>
            <a:r>
              <a:rPr lang="en-US" sz="2800" b="1" dirty="0" smtClean="0">
                <a:solidFill>
                  <a:prstClr val="black"/>
                </a:solidFill>
              </a:rPr>
              <a:t>form and enter </a:t>
            </a:r>
            <a:r>
              <a:rPr lang="en-US" sz="2800" b="1" dirty="0">
                <a:solidFill>
                  <a:prstClr val="black"/>
                </a:solidFill>
              </a:rPr>
              <a:t>and attach to DOEHRS-IH, EH module</a:t>
            </a:r>
            <a:r>
              <a:rPr lang="en-US" sz="2800" b="1" dirty="0" smtClean="0">
                <a:solidFill>
                  <a:prstClr val="black"/>
                </a:solidFill>
              </a:rPr>
              <a:t>.</a:t>
            </a:r>
          </a:p>
          <a:p>
            <a:pPr marL="320040" lvl="1" indent="0">
              <a:buClr>
                <a:srgbClr val="042540"/>
              </a:buClr>
              <a:buNone/>
            </a:pPr>
            <a:endParaRPr lang="en-US" sz="2800" b="1" dirty="0" smtClean="0">
              <a:solidFill>
                <a:prstClr val="black"/>
              </a:solidFill>
            </a:endParaRPr>
          </a:p>
          <a:p>
            <a:pPr lvl="1">
              <a:buClr>
                <a:srgbClr val="042540"/>
              </a:buCl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prstClr val="black"/>
                </a:solidFill>
              </a:rPr>
              <a:t>A copy of the completed inspection report must be provided to the PIC and results forwarded to the </a:t>
            </a:r>
            <a:r>
              <a:rPr lang="en-US" sz="2800" b="1" dirty="0" smtClean="0">
                <a:solidFill>
                  <a:prstClr val="black"/>
                </a:solidFill>
              </a:rPr>
              <a:t>Installation CO (ICO)  </a:t>
            </a:r>
            <a:r>
              <a:rPr lang="en-US" sz="2800" b="1" dirty="0">
                <a:solidFill>
                  <a:prstClr val="black"/>
                </a:solidFill>
              </a:rPr>
              <a:t>via the official </a:t>
            </a:r>
            <a:r>
              <a:rPr lang="en-US" sz="2800" b="1" dirty="0" smtClean="0">
                <a:solidFill>
                  <a:prstClr val="black"/>
                </a:solidFill>
              </a:rPr>
              <a:t>Chain of Command.</a:t>
            </a:r>
            <a:endParaRPr lang="en-US" sz="2800" b="1" dirty="0">
              <a:solidFill>
                <a:prstClr val="black"/>
              </a:solidFill>
            </a:endParaRPr>
          </a:p>
          <a:p>
            <a:pPr marL="320040" lvl="1" indent="0">
              <a:buClr>
                <a:srgbClr val="042540"/>
              </a:buClr>
              <a:buNone/>
            </a:pPr>
            <a:endParaRPr lang="en-US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063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DOEHRS-IH-EHM: Habitability Sanitation Report form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2364" y="761999"/>
            <a:ext cx="4087091" cy="551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15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7842"/>
          </a:xfrm>
        </p:spPr>
        <p:txBody>
          <a:bodyPr/>
          <a:lstStyle/>
          <a:p>
            <a:r>
              <a:rPr lang="en-US" dirty="0" smtClean="0">
                <a:solidFill>
                  <a:srgbClr val="042540"/>
                </a:solidFill>
              </a:rPr>
              <a:t>Unaccompanied </a:t>
            </a:r>
            <a:r>
              <a:rPr lang="en-US" dirty="0">
                <a:solidFill>
                  <a:srgbClr val="042540"/>
                </a:solidFill>
              </a:rPr>
              <a:t>Housing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5724"/>
            <a:ext cx="8229600" cy="4360612"/>
          </a:xfrm>
        </p:spPr>
        <p:txBody>
          <a:bodyPr/>
          <a:lstStyle/>
          <a:p>
            <a:pPr lvl="0">
              <a:buClr>
                <a:srgbClr val="04254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prstClr val="black"/>
                </a:solidFill>
              </a:rPr>
              <a:t>Inspection</a:t>
            </a:r>
            <a:endParaRPr lang="en-US" dirty="0" smtClean="0"/>
          </a:p>
          <a:p>
            <a:pPr lvl="1">
              <a:buClr>
                <a:srgbClr val="042540"/>
              </a:buClr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prstClr val="black"/>
                </a:solidFill>
              </a:rPr>
              <a:t>Inspectors WILL NOT inspect those occupied quarters that are designated for “day sleepers” (quarters for individuals that work at night) during the day.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4" name="Picture 3" descr="11th Regiment Advanced Camp Refit Day | Cadets sleep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298" y="2843481"/>
            <a:ext cx="47625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9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3968"/>
          </a:xfrm>
        </p:spPr>
        <p:txBody>
          <a:bodyPr/>
          <a:lstStyle/>
          <a:p>
            <a:r>
              <a:rPr lang="en-US" dirty="0" smtClean="0">
                <a:solidFill>
                  <a:srgbClr val="042540"/>
                </a:solidFill>
              </a:rPr>
              <a:t>Unaccompanied Housing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000" b="1" dirty="0">
                <a:solidFill>
                  <a:srgbClr val="042540"/>
                </a:solidFill>
                <a:ea typeface="+mj-ea"/>
                <a:cs typeface="+mj-cs"/>
              </a:rPr>
              <a:t>Resident </a:t>
            </a:r>
            <a:r>
              <a:rPr lang="en-US" sz="3000" b="1" dirty="0" smtClean="0">
                <a:solidFill>
                  <a:srgbClr val="042540"/>
                </a:solidFill>
                <a:ea typeface="+mj-ea"/>
                <a:cs typeface="+mj-cs"/>
              </a:rPr>
              <a:t>Responsibilities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42540"/>
                </a:solidFill>
                <a:ea typeface="+mj-ea"/>
                <a:cs typeface="+mj-cs"/>
              </a:rPr>
              <a:t>It is the responsibility of the assigned resident to maintain the living space in accordance with the standards established by the ICO.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42540"/>
                </a:solidFill>
                <a:ea typeface="+mj-ea"/>
                <a:cs typeface="+mj-cs"/>
              </a:rPr>
              <a:t>During occupancy, the resident must clean their assigned space on a regular basis.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42540"/>
                </a:solidFill>
                <a:ea typeface="+mj-ea"/>
                <a:cs typeface="+mj-cs"/>
              </a:rPr>
              <a:t>The housing office will inform residents to immediately report any maintenance or sanitation issues beyond the resident’s control.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39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0093"/>
          </a:xfrm>
        </p:spPr>
        <p:txBody>
          <a:bodyPr/>
          <a:lstStyle/>
          <a:p>
            <a:r>
              <a:rPr lang="en-US" dirty="0" smtClean="0">
                <a:solidFill>
                  <a:srgbClr val="042540"/>
                </a:solidFill>
              </a:rPr>
              <a:t>Unaccompanied </a:t>
            </a:r>
            <a:r>
              <a:rPr lang="en-US" dirty="0">
                <a:solidFill>
                  <a:srgbClr val="042540"/>
                </a:solidFill>
              </a:rPr>
              <a:t>Housing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072308"/>
            <a:ext cx="8229600" cy="4360612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prstClr val="black"/>
                </a:solidFill>
              </a:rPr>
              <a:t>UH Assignment </a:t>
            </a:r>
            <a:r>
              <a:rPr lang="en-US" sz="2800" b="1" dirty="0" smtClean="0">
                <a:solidFill>
                  <a:prstClr val="black"/>
                </a:solidFill>
              </a:rPr>
              <a:t>Standards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prstClr val="black"/>
                </a:solidFill>
              </a:rPr>
              <a:t>Residents must be provided space in UH per design standards unless a waiver is provided by the program manager.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prstClr val="black"/>
                </a:solidFill>
              </a:rPr>
              <a:t>Requests for waivers to UH assignment criteria must be accompanied by a PMD review conducted within 1 month of the date of the request.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800" b="1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 sz="2800" b="1" dirty="0">
              <a:solidFill>
                <a:prstClr val="black"/>
              </a:solidFill>
            </a:endParaRPr>
          </a:p>
        </p:txBody>
      </p:sp>
      <p:pic>
        <p:nvPicPr>
          <p:cNvPr id="7" name="Picture 6" descr="Marine Barracks Squad Room | A scene inside a squad room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097" y="3239588"/>
            <a:ext cx="5590903" cy="228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1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5259"/>
          </a:xfrm>
        </p:spPr>
        <p:txBody>
          <a:bodyPr/>
          <a:lstStyle/>
          <a:p>
            <a:r>
              <a:rPr lang="en-US" dirty="0" smtClean="0">
                <a:solidFill>
                  <a:srgbClr val="042540"/>
                </a:solidFill>
              </a:rPr>
              <a:t>Unaccompanied </a:t>
            </a:r>
            <a:r>
              <a:rPr lang="en-US" dirty="0">
                <a:solidFill>
                  <a:srgbClr val="042540"/>
                </a:solidFill>
              </a:rPr>
              <a:t>Housing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04254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prstClr val="black"/>
                </a:solidFill>
              </a:rPr>
              <a:t>UH Assignment Standards</a:t>
            </a:r>
          </a:p>
          <a:p>
            <a:pPr lvl="1">
              <a:buClr>
                <a:srgbClr val="042540"/>
              </a:buCl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prstClr val="black"/>
                </a:solidFill>
              </a:rPr>
              <a:t>C</a:t>
            </a:r>
            <a:r>
              <a:rPr lang="en-US" sz="2800" b="1" dirty="0" smtClean="0">
                <a:solidFill>
                  <a:prstClr val="black"/>
                </a:solidFill>
              </a:rPr>
              <a:t>onsider a “head to toe” sleeping arrangement to </a:t>
            </a:r>
            <a:r>
              <a:rPr lang="en-US" sz="2800" b="1" dirty="0">
                <a:solidFill>
                  <a:prstClr val="black"/>
                </a:solidFill>
              </a:rPr>
              <a:t>minimize potential for transmission of respiratory diseases.</a:t>
            </a:r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</p:txBody>
      </p:sp>
      <p:pic>
        <p:nvPicPr>
          <p:cNvPr id="5" name="Picture 4" descr="Reconstructed Roman barrack room | Reconstructed Roman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48" y="3169921"/>
            <a:ext cx="4828359" cy="216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5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924"/>
            <a:ext cx="8229600" cy="552676"/>
          </a:xfrm>
        </p:spPr>
        <p:txBody>
          <a:bodyPr/>
          <a:lstStyle/>
          <a:p>
            <a:r>
              <a:rPr lang="en-US" dirty="0" smtClean="0">
                <a:solidFill>
                  <a:srgbClr val="042540"/>
                </a:solidFill>
              </a:rPr>
              <a:t>Unaccompanied </a:t>
            </a:r>
            <a:r>
              <a:rPr lang="en-US" dirty="0">
                <a:solidFill>
                  <a:srgbClr val="042540"/>
                </a:solidFill>
              </a:rPr>
              <a:t>Housing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6355"/>
            <a:ext cx="8229600" cy="4589417"/>
          </a:xfrm>
        </p:spPr>
        <p:txBody>
          <a:bodyPr/>
          <a:lstStyle/>
          <a:p>
            <a:pPr lvl="0">
              <a:buClr>
                <a:srgbClr val="04254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prstClr val="black"/>
                </a:solidFill>
              </a:rPr>
              <a:t>Housing Office Minimum Sanitation Requirements</a:t>
            </a:r>
          </a:p>
          <a:p>
            <a:pPr lvl="1">
              <a:buClr>
                <a:srgbClr val="042540"/>
              </a:buClr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prstClr val="black"/>
                </a:solidFill>
              </a:rPr>
              <a:t>Ensure cleaning and disinfection is completed using EPA approved product.</a:t>
            </a:r>
          </a:p>
          <a:p>
            <a:pPr lvl="1">
              <a:buClr>
                <a:srgbClr val="042540"/>
              </a:buClr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prstClr val="black"/>
                </a:solidFill>
              </a:rPr>
              <a:t>Disinfect bathroom facilities to include floors, sinks, toilets, doorknobs, and other frequent human contact surfaces, </a:t>
            </a:r>
            <a:r>
              <a:rPr lang="en-US" sz="2800" b="1" dirty="0" smtClean="0">
                <a:solidFill>
                  <a:srgbClr val="FF0000"/>
                </a:solidFill>
              </a:rPr>
              <a:t>DAILY</a:t>
            </a:r>
            <a:r>
              <a:rPr lang="en-US" sz="2800" b="1" dirty="0" smtClean="0">
                <a:solidFill>
                  <a:prstClr val="black"/>
                </a:solidFill>
              </a:rPr>
              <a:t>.</a:t>
            </a:r>
          </a:p>
          <a:p>
            <a:pPr lvl="1">
              <a:buClr>
                <a:srgbClr val="042540"/>
              </a:buClr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prstClr val="black"/>
                </a:solidFill>
              </a:rPr>
              <a:t>Launder linens and mattress covers at least </a:t>
            </a:r>
            <a:r>
              <a:rPr lang="en-US" sz="2800" b="1" dirty="0" smtClean="0">
                <a:solidFill>
                  <a:srgbClr val="FF0000"/>
                </a:solidFill>
              </a:rPr>
              <a:t>WEEKLY</a:t>
            </a:r>
            <a:r>
              <a:rPr lang="en-US" sz="2800" b="1" dirty="0" smtClean="0">
                <a:solidFill>
                  <a:prstClr val="black"/>
                </a:solidFill>
              </a:rPr>
              <a:t>.</a:t>
            </a:r>
          </a:p>
          <a:p>
            <a:pPr lvl="1">
              <a:buClr>
                <a:srgbClr val="042540"/>
              </a:buClr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prstClr val="black"/>
                </a:solidFill>
              </a:rPr>
              <a:t>Change or launder blankets at least </a:t>
            </a:r>
            <a:r>
              <a:rPr lang="en-US" sz="2800" b="1" dirty="0" smtClean="0">
                <a:solidFill>
                  <a:srgbClr val="FF0000"/>
                </a:solidFill>
              </a:rPr>
              <a:t>MONTHLY</a:t>
            </a:r>
            <a:r>
              <a:rPr lang="en-US" sz="2800" b="1" dirty="0" smtClean="0">
                <a:solidFill>
                  <a:prstClr val="black"/>
                </a:solidFill>
              </a:rPr>
              <a:t>.</a:t>
            </a:r>
          </a:p>
          <a:p>
            <a:pPr lvl="1">
              <a:buClr>
                <a:srgbClr val="042540"/>
              </a:buClr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prstClr val="black"/>
                </a:solidFill>
              </a:rPr>
              <a:t>When not in use, protect linens, mattress covers, and blankets from potential soiling or contamination.</a:t>
            </a:r>
            <a:endParaRPr lang="en-US" sz="2800" b="1" dirty="0">
              <a:solidFill>
                <a:prstClr val="black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90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8844"/>
            <a:ext cx="8229600" cy="578802"/>
          </a:xfrm>
        </p:spPr>
        <p:txBody>
          <a:bodyPr/>
          <a:lstStyle/>
          <a:p>
            <a:r>
              <a:rPr lang="en-US" dirty="0" smtClean="0">
                <a:solidFill>
                  <a:srgbClr val="042540"/>
                </a:solidFill>
              </a:rPr>
              <a:t>Unaccompanied </a:t>
            </a:r>
            <a:r>
              <a:rPr lang="en-US" dirty="0">
                <a:solidFill>
                  <a:srgbClr val="042540"/>
                </a:solidFill>
              </a:rPr>
              <a:t>Housing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042540"/>
              </a:buClr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prstClr val="black"/>
                </a:solidFill>
              </a:rPr>
              <a:t>Housing Office Minimum Sanitation </a:t>
            </a:r>
            <a:r>
              <a:rPr lang="en-US" sz="2800" b="1" dirty="0" smtClean="0">
                <a:solidFill>
                  <a:prstClr val="black"/>
                </a:solidFill>
              </a:rPr>
              <a:t>Requirements</a:t>
            </a:r>
          </a:p>
          <a:p>
            <a:pPr lvl="1">
              <a:buClr>
                <a:srgbClr val="042540"/>
              </a:buClr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prstClr val="black"/>
                </a:solidFill>
              </a:rPr>
              <a:t>Sweep floors </a:t>
            </a:r>
            <a:r>
              <a:rPr lang="en-US" sz="2800" b="1" dirty="0" smtClean="0">
                <a:solidFill>
                  <a:srgbClr val="FF0000"/>
                </a:solidFill>
              </a:rPr>
              <a:t>daily</a:t>
            </a:r>
            <a:r>
              <a:rPr lang="en-US" sz="2800" b="1" dirty="0" smtClean="0">
                <a:solidFill>
                  <a:prstClr val="black"/>
                </a:solidFill>
              </a:rPr>
              <a:t>, mop floors </a:t>
            </a:r>
            <a:r>
              <a:rPr lang="en-US" sz="2800" b="1" dirty="0" smtClean="0">
                <a:solidFill>
                  <a:srgbClr val="FF0000"/>
                </a:solidFill>
              </a:rPr>
              <a:t>weekly</a:t>
            </a:r>
            <a:r>
              <a:rPr lang="en-US" sz="2800" b="1" dirty="0" smtClean="0">
                <a:solidFill>
                  <a:prstClr val="black"/>
                </a:solidFill>
              </a:rPr>
              <a:t>, and sweep and mop floors whenever visibly soiled.</a:t>
            </a:r>
            <a:endParaRPr lang="en-US" sz="2800" b="1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pic>
        <p:nvPicPr>
          <p:cNvPr id="4" name="Picture 3" descr="Hold a thought, pen it down: House Cleaning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840" y="2784973"/>
            <a:ext cx="3048000" cy="2733675"/>
          </a:xfrm>
          <a:prstGeom prst="rect">
            <a:avLst/>
          </a:prstGeom>
        </p:spPr>
      </p:pic>
      <p:pic>
        <p:nvPicPr>
          <p:cNvPr id="5" name="Picture 4" descr="Sujet: Nettoyer les vieux noyaux (Kernels) Xubuntu, Ubuntu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646" y="2454047"/>
            <a:ext cx="2525486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8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6882"/>
          </a:xfrm>
        </p:spPr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3271"/>
            <a:ext cx="8229600" cy="1013243"/>
          </a:xfrm>
        </p:spPr>
        <p:txBody>
          <a:bodyPr/>
          <a:lstStyle/>
          <a:p>
            <a:r>
              <a:rPr lang="en-US" sz="3000" b="1" dirty="0">
                <a:solidFill>
                  <a:srgbClr val="042540"/>
                </a:solidFill>
                <a:ea typeface="+mj-ea"/>
                <a:cs typeface="+mj-cs"/>
              </a:rPr>
              <a:t>To provide guidance for conducting Unaccompanied Housing (UH) </a:t>
            </a:r>
            <a:r>
              <a:rPr lang="en-US" sz="3000" b="1" dirty="0" smtClean="0">
                <a:solidFill>
                  <a:srgbClr val="042540"/>
                </a:solidFill>
                <a:ea typeface="+mj-ea"/>
                <a:cs typeface="+mj-cs"/>
              </a:rPr>
              <a:t>Inspections.</a:t>
            </a:r>
            <a:endParaRPr lang="en-US" dirty="0"/>
          </a:p>
        </p:txBody>
      </p:sp>
      <p:pic>
        <p:nvPicPr>
          <p:cNvPr id="7" name="Picture 6" descr="Neighborhood Spotlight: A history of Jackson Barracks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54" y="2220685"/>
            <a:ext cx="6305006" cy="307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9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3636"/>
          </a:xfrm>
        </p:spPr>
        <p:txBody>
          <a:bodyPr/>
          <a:lstStyle/>
          <a:p>
            <a:r>
              <a:rPr lang="en-US" dirty="0" smtClean="0">
                <a:solidFill>
                  <a:srgbClr val="042540"/>
                </a:solidFill>
              </a:rPr>
              <a:t>Unaccompanied </a:t>
            </a:r>
            <a:r>
              <a:rPr lang="en-US" dirty="0">
                <a:solidFill>
                  <a:srgbClr val="042540"/>
                </a:solidFill>
              </a:rPr>
              <a:t>Housing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6183"/>
            <a:ext cx="8229600" cy="4360612"/>
          </a:xfrm>
        </p:spPr>
        <p:txBody>
          <a:bodyPr/>
          <a:lstStyle/>
          <a:p>
            <a:pPr lvl="0">
              <a:buClr>
                <a:srgbClr val="04254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prstClr val="black"/>
                </a:solidFill>
              </a:rPr>
              <a:t>Pet Policy</a:t>
            </a:r>
          </a:p>
          <a:p>
            <a:pPr lvl="1">
              <a:buClr>
                <a:srgbClr val="042540"/>
              </a:buClr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schemeClr val="accent6"/>
                </a:solidFill>
              </a:rPr>
              <a:t>UH residents are not authorized to have any kind of live pet.</a:t>
            </a:r>
            <a:endParaRPr lang="en-US" sz="2800" b="1" dirty="0">
              <a:solidFill>
                <a:schemeClr val="accent6"/>
              </a:solidFill>
            </a:endParaRPr>
          </a:p>
          <a:p>
            <a:endParaRPr lang="en-US" dirty="0"/>
          </a:p>
        </p:txBody>
      </p:sp>
      <p:pic>
        <p:nvPicPr>
          <p:cNvPr id="4" name="Picture 3" descr="Review: 'The Secret Life of Pets', animated film | flayrah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85" y="2168434"/>
            <a:ext cx="6287589" cy="347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3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5259"/>
          </a:xfrm>
        </p:spPr>
        <p:txBody>
          <a:bodyPr/>
          <a:lstStyle/>
          <a:p>
            <a:r>
              <a:rPr lang="en-US" dirty="0" smtClean="0">
                <a:solidFill>
                  <a:srgbClr val="042540"/>
                </a:solidFill>
              </a:rPr>
              <a:t>Unaccompanied </a:t>
            </a:r>
            <a:r>
              <a:rPr lang="en-US" dirty="0">
                <a:solidFill>
                  <a:srgbClr val="042540"/>
                </a:solidFill>
              </a:rPr>
              <a:t>Housing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11943"/>
            <a:ext cx="8338457" cy="4360612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dirty="0" smtClean="0"/>
              <a:t>Common Areas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 smtClean="0"/>
              <a:t>Cleaning must be conducted daily.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 smtClean="0"/>
              <a:t>Floors must be vacuumed or swept and mopped daily, if needed.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 smtClean="0"/>
              <a:t>Restrooms must have sufficient supply of hand soap, hand towels, toilet paper.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 smtClean="0"/>
              <a:t>Sinks, toilets, laundry, or other plumbing systems, functioning.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 smtClean="0"/>
              <a:t>Appliances must be in working order and free of debris and insects. Kitchen spaces cleaned daily.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 smtClean="0"/>
              <a:t>If gear lockers, they must be cleaned daily.</a:t>
            </a:r>
          </a:p>
        </p:txBody>
      </p:sp>
    </p:spTree>
    <p:extLst>
      <p:ext uri="{BB962C8B-B14F-4D97-AF65-F5344CB8AC3E}">
        <p14:creationId xmlns:p14="http://schemas.microsoft.com/office/powerpoint/2010/main" val="245967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8802"/>
          </a:xfrm>
        </p:spPr>
        <p:txBody>
          <a:bodyPr/>
          <a:lstStyle/>
          <a:p>
            <a:r>
              <a:rPr lang="en-US" dirty="0" smtClean="0">
                <a:solidFill>
                  <a:srgbClr val="042540"/>
                </a:solidFill>
              </a:rPr>
              <a:t>Unaccompanied </a:t>
            </a:r>
            <a:r>
              <a:rPr lang="en-US" dirty="0">
                <a:solidFill>
                  <a:srgbClr val="042540"/>
                </a:solidFill>
              </a:rPr>
              <a:t>Housing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715" y="1062446"/>
            <a:ext cx="8543108" cy="4405309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dirty="0" smtClean="0"/>
              <a:t>Water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 smtClean="0"/>
              <a:t>Housing facilities must have an adequate water supply that meets the requirements of OPNAV M-5090.1, Environmental Readiness Program Manual, 25JUN2021 and NAVMED P-5010, Chapter 5, 01JUL2019.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b="1" dirty="0" smtClean="0"/>
          </a:p>
        </p:txBody>
      </p:sp>
      <p:pic>
        <p:nvPicPr>
          <p:cNvPr id="4" name="Picture 3" descr="Drinking Water Danger? - DrWeil.com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698" y="2647406"/>
            <a:ext cx="4153988" cy="301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8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9133"/>
          </a:xfrm>
        </p:spPr>
        <p:txBody>
          <a:bodyPr/>
          <a:lstStyle/>
          <a:p>
            <a:r>
              <a:rPr lang="en-US" dirty="0">
                <a:solidFill>
                  <a:srgbClr val="042540"/>
                </a:solidFill>
              </a:rPr>
              <a:t>Unaccompanied Housing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83771"/>
            <a:ext cx="8229600" cy="4360612"/>
          </a:xfrm>
        </p:spPr>
        <p:txBody>
          <a:bodyPr/>
          <a:lstStyle/>
          <a:p>
            <a:pPr lvl="0">
              <a:buClr>
                <a:srgbClr val="042540"/>
              </a:buClr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prstClr val="black"/>
                </a:solidFill>
              </a:rPr>
              <a:t>Water Cont.</a:t>
            </a:r>
            <a:endParaRPr lang="en-US" b="1" dirty="0">
              <a:solidFill>
                <a:prstClr val="black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 smtClean="0"/>
              <a:t>There </a:t>
            </a:r>
            <a:r>
              <a:rPr lang="en-US" b="1" dirty="0"/>
              <a:t>must be a supply of hot and cold water under pressure and discharged to an approved wastewater system.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/>
              <a:t>An available water supply must be sufficient to meet peak demands.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/>
              <a:t>Hot water delivered to the user at temperatures not exceeding 110F.</a:t>
            </a:r>
          </a:p>
          <a:p>
            <a:endParaRPr lang="en-US" dirty="0"/>
          </a:p>
        </p:txBody>
      </p:sp>
      <p:pic>
        <p:nvPicPr>
          <p:cNvPr id="4" name="Picture 3" descr="Free stock photo of cold and hot, cold tap, hot and col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697" y="3352800"/>
            <a:ext cx="4136571" cy="237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56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5259"/>
          </a:xfrm>
        </p:spPr>
        <p:txBody>
          <a:bodyPr/>
          <a:lstStyle/>
          <a:p>
            <a:r>
              <a:rPr lang="en-US" dirty="0" smtClean="0">
                <a:solidFill>
                  <a:srgbClr val="042540"/>
                </a:solidFill>
              </a:rPr>
              <a:t>Unaccompanied </a:t>
            </a:r>
            <a:r>
              <a:rPr lang="en-US" dirty="0">
                <a:solidFill>
                  <a:srgbClr val="042540"/>
                </a:solidFill>
              </a:rPr>
              <a:t>Housing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6183"/>
            <a:ext cx="8229600" cy="4360612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dirty="0" smtClean="0"/>
              <a:t>Refuse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 smtClean="0"/>
              <a:t>The collection of refuse must occur with a frequency to inhibit the growth or attraction of disease vectors and pests.</a:t>
            </a:r>
          </a:p>
        </p:txBody>
      </p:sp>
      <p:pic>
        <p:nvPicPr>
          <p:cNvPr id="4" name="Picture 3" descr="(Parenthetically Speaking...): December 20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255" y="2294707"/>
            <a:ext cx="2064563" cy="3483430"/>
          </a:xfrm>
          <a:prstGeom prst="rect">
            <a:avLst/>
          </a:prstGeom>
        </p:spPr>
      </p:pic>
      <p:pic>
        <p:nvPicPr>
          <p:cNvPr id="5" name="Picture 4" descr="Housefly | Free SV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31" y="2490651"/>
            <a:ext cx="2154284" cy="1580605"/>
          </a:xfrm>
          <a:prstGeom prst="rect">
            <a:avLst/>
          </a:prstGeom>
        </p:spPr>
      </p:pic>
      <p:pic>
        <p:nvPicPr>
          <p:cNvPr id="7" name="Picture 6" descr="Rat-Patooie by sketchinthoughts on DeviantAr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834" y="2490651"/>
            <a:ext cx="2429692" cy="287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8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9133"/>
          </a:xfrm>
        </p:spPr>
        <p:txBody>
          <a:bodyPr/>
          <a:lstStyle/>
          <a:p>
            <a:r>
              <a:rPr lang="en-US" dirty="0">
                <a:solidFill>
                  <a:srgbClr val="042540"/>
                </a:solidFill>
              </a:rPr>
              <a:t>Unaccompanied Housing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4857"/>
            <a:ext cx="8229600" cy="4360612"/>
          </a:xfrm>
        </p:spPr>
        <p:txBody>
          <a:bodyPr/>
          <a:lstStyle/>
          <a:p>
            <a:r>
              <a:rPr lang="en-US" b="1" dirty="0" smtClean="0"/>
              <a:t>Refuse Cont.</a:t>
            </a:r>
            <a:endParaRPr lang="en-US" b="1" dirty="0"/>
          </a:p>
          <a:p>
            <a:pPr lvl="1">
              <a:buClr>
                <a:srgbClr val="042540"/>
              </a:buCl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prstClr val="black"/>
                </a:solidFill>
              </a:rPr>
              <a:t>In accordance with 40 CFR 243, Solid Waste, Guidelines for the Storage and Collection of Solid Waste, which contains food wastes must be collected at a minimum of once </a:t>
            </a:r>
            <a:r>
              <a:rPr lang="en-US" b="1" dirty="0">
                <a:solidFill>
                  <a:srgbClr val="FF0000"/>
                </a:solidFill>
              </a:rPr>
              <a:t>weekly</a:t>
            </a:r>
            <a:r>
              <a:rPr lang="en-US" b="1" dirty="0">
                <a:solidFill>
                  <a:prstClr val="black"/>
                </a:solidFill>
              </a:rPr>
              <a:t>.</a:t>
            </a:r>
          </a:p>
          <a:p>
            <a:pPr lvl="1">
              <a:buClr>
                <a:srgbClr val="042540"/>
              </a:buCl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prstClr val="black"/>
                </a:solidFill>
              </a:rPr>
              <a:t>Bulk wastes, every 3 </a:t>
            </a:r>
            <a:r>
              <a:rPr lang="en-US" b="1" dirty="0">
                <a:solidFill>
                  <a:srgbClr val="FF0000"/>
                </a:solidFill>
              </a:rPr>
              <a:t>month</a:t>
            </a:r>
            <a:r>
              <a:rPr lang="en-US" b="1" dirty="0">
                <a:solidFill>
                  <a:prstClr val="black"/>
                </a:solidFill>
              </a:rPr>
              <a:t>.</a:t>
            </a:r>
          </a:p>
          <a:p>
            <a:pPr lvl="1">
              <a:buClr>
                <a:srgbClr val="042540"/>
              </a:buCl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prstClr val="black"/>
                </a:solidFill>
              </a:rPr>
              <a:t>All refuse must be stored in durable, fly-tight, and rodent-proof containers.</a:t>
            </a:r>
          </a:p>
          <a:p>
            <a:pPr lvl="1">
              <a:buClr>
                <a:srgbClr val="042540"/>
              </a:buCl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prstClr val="black"/>
                </a:solidFill>
              </a:rPr>
              <a:t>Containers must be of sufficient capacity to prevent overflow.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2482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385"/>
          </a:xfrm>
        </p:spPr>
        <p:txBody>
          <a:bodyPr/>
          <a:lstStyle/>
          <a:p>
            <a:r>
              <a:rPr lang="en-US" dirty="0" smtClean="0">
                <a:solidFill>
                  <a:srgbClr val="042540"/>
                </a:solidFill>
              </a:rPr>
              <a:t>Unaccompanied </a:t>
            </a:r>
            <a:r>
              <a:rPr lang="en-US" dirty="0">
                <a:solidFill>
                  <a:srgbClr val="042540"/>
                </a:solidFill>
              </a:rPr>
              <a:t>Housing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023"/>
            <a:ext cx="8229600" cy="4360612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dirty="0" smtClean="0"/>
              <a:t>Pest Control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 smtClean="0"/>
              <a:t>Per OPNAVINST 6250.4C, Navy Pest Management Program, pest control must be included as part of the installation’s Integrated Pest Management Plan (IPMP).</a:t>
            </a:r>
          </a:p>
        </p:txBody>
      </p:sp>
      <p:pic>
        <p:nvPicPr>
          <p:cNvPr id="4" name="Picture 3" descr="Mosquito | Free Stock Photo | Close-up of a mosquito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4" y="2437746"/>
            <a:ext cx="2919984" cy="1947672"/>
          </a:xfrm>
          <a:prstGeom prst="rect">
            <a:avLst/>
          </a:prstGeom>
        </p:spPr>
      </p:pic>
      <p:pic>
        <p:nvPicPr>
          <p:cNvPr id="5" name="Picture 4" descr="Free stock photo of rat, rats, roden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926" y="3775817"/>
            <a:ext cx="3901440" cy="1848238"/>
          </a:xfrm>
          <a:prstGeom prst="rect">
            <a:avLst/>
          </a:prstGeom>
        </p:spPr>
      </p:pic>
      <p:pic>
        <p:nvPicPr>
          <p:cNvPr id="6" name="Picture 5" descr="species identification - Can anyone identify this bug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666" y="2033015"/>
            <a:ext cx="2517866" cy="159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9133"/>
          </a:xfrm>
        </p:spPr>
        <p:txBody>
          <a:bodyPr/>
          <a:lstStyle/>
          <a:p>
            <a:r>
              <a:rPr lang="en-US" dirty="0">
                <a:solidFill>
                  <a:srgbClr val="042540"/>
                </a:solidFill>
              </a:rPr>
              <a:t>Unaccompanied Housing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2938"/>
            <a:ext cx="8229600" cy="4360612"/>
          </a:xfrm>
        </p:spPr>
        <p:txBody>
          <a:bodyPr/>
          <a:lstStyle/>
          <a:p>
            <a:r>
              <a:rPr lang="en-US" b="1" dirty="0"/>
              <a:t>Pest </a:t>
            </a:r>
            <a:r>
              <a:rPr lang="en-US" b="1" dirty="0" smtClean="0"/>
              <a:t>Control Cont.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/>
              <a:t>This plan may have pest management through NAVFAC or contractor.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/>
              <a:t>PMD will inspect for evidence of pest infestation and conditions that promote pest harborage or infestation.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/>
              <a:t>PMD will also verify NAVFAC or contactor is following their plan.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/>
              <a:t>PIC is adhering to all guidance by P-5010, Chapter 8</a:t>
            </a:r>
            <a:r>
              <a:rPr lang="en-US" b="1" dirty="0" smtClean="0"/>
              <a:t>.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1122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176"/>
            <a:ext cx="8229600" cy="596218"/>
          </a:xfrm>
        </p:spPr>
        <p:txBody>
          <a:bodyPr/>
          <a:lstStyle/>
          <a:p>
            <a:r>
              <a:rPr lang="en-US" dirty="0" smtClean="0">
                <a:solidFill>
                  <a:srgbClr val="042540"/>
                </a:solidFill>
              </a:rPr>
              <a:t>Unaccompanied </a:t>
            </a:r>
            <a:r>
              <a:rPr lang="en-US" dirty="0">
                <a:solidFill>
                  <a:srgbClr val="042540"/>
                </a:solidFill>
              </a:rPr>
              <a:t>Housing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2107"/>
            <a:ext cx="8477794" cy="4360612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dirty="0" smtClean="0"/>
              <a:t>Squad Bay locations (personnel in close proximity)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 smtClean="0"/>
              <a:t>Construction meets UFC requirements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 smtClean="0"/>
              <a:t>Disease control measures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b="1" dirty="0" smtClean="0"/>
              <a:t>A minimum of 72 sf of floor space per person with 3 feet between sleeping arrangements.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b="1" dirty="0" smtClean="0"/>
              <a:t>Consider “head to toe” </a:t>
            </a:r>
            <a:r>
              <a:rPr lang="en-US" b="1" dirty="0"/>
              <a:t>sleeping reduce transmission of respiratory diseases.</a:t>
            </a:r>
            <a:endParaRPr lang="en-US" b="1" dirty="0" smtClean="0"/>
          </a:p>
          <a:p>
            <a:pPr marL="685800" lvl="2" indent="0">
              <a:buNone/>
            </a:pPr>
            <a:endParaRPr lang="en-US" b="1" dirty="0"/>
          </a:p>
        </p:txBody>
      </p:sp>
      <p:pic>
        <p:nvPicPr>
          <p:cNvPr id="4" name="Picture 3" descr="Semper Fi Parents | The Few, The Proud, The Marines - Part 16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24" y="3413761"/>
            <a:ext cx="4084320" cy="222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1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3636"/>
          </a:xfrm>
        </p:spPr>
        <p:txBody>
          <a:bodyPr/>
          <a:lstStyle/>
          <a:p>
            <a:r>
              <a:rPr lang="en-US" dirty="0" smtClean="0">
                <a:solidFill>
                  <a:srgbClr val="042540"/>
                </a:solidFill>
              </a:rPr>
              <a:t>Unaccompanied </a:t>
            </a:r>
            <a:r>
              <a:rPr lang="en-US" dirty="0">
                <a:solidFill>
                  <a:srgbClr val="042540"/>
                </a:solidFill>
              </a:rPr>
              <a:t>Housing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7475"/>
            <a:ext cx="8229600" cy="4360612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prstClr val="black"/>
                </a:solidFill>
              </a:rPr>
              <a:t>Squad Bay </a:t>
            </a:r>
            <a:r>
              <a:rPr lang="en-US" b="1" dirty="0" smtClean="0">
                <a:solidFill>
                  <a:prstClr val="black"/>
                </a:solidFill>
              </a:rPr>
              <a:t>locations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prstClr val="black"/>
                </a:solidFill>
              </a:rPr>
              <a:t>Cleaning and disinfection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Daily for bathrooms includes floors, sinks, toilets, doorknobs etc…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Linens and mattress covers laundered </a:t>
            </a:r>
            <a:r>
              <a:rPr lang="en-US" b="1" dirty="0" smtClean="0">
                <a:solidFill>
                  <a:srgbClr val="C00000"/>
                </a:solidFill>
              </a:rPr>
              <a:t>weekly</a:t>
            </a:r>
            <a:r>
              <a:rPr lang="en-US" b="1" dirty="0" smtClean="0">
                <a:solidFill>
                  <a:prstClr val="black"/>
                </a:solidFill>
              </a:rPr>
              <a:t>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Blankets changed or laundered </a:t>
            </a:r>
            <a:r>
              <a:rPr lang="en-US" b="1" dirty="0" smtClean="0">
                <a:solidFill>
                  <a:srgbClr val="C00000"/>
                </a:solidFill>
              </a:rPr>
              <a:t>monthly</a:t>
            </a:r>
            <a:r>
              <a:rPr lang="en-US" b="1" dirty="0" smtClean="0">
                <a:solidFill>
                  <a:prstClr val="black"/>
                </a:solidFill>
              </a:rPr>
              <a:t>.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When not in use, linens, mattress covers, and blankets be protected from soiling or contamination.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Sweeping and mopping must occur </a:t>
            </a:r>
            <a:r>
              <a:rPr lang="en-US" b="1" dirty="0" smtClean="0">
                <a:solidFill>
                  <a:srgbClr val="C00000"/>
                </a:solidFill>
              </a:rPr>
              <a:t>weekly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smtClean="0">
                <a:solidFill>
                  <a:prstClr val="black"/>
                </a:solidFill>
              </a:rPr>
              <a:t>unless visibly soiled.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4244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2602"/>
          </a:xfrm>
        </p:spPr>
        <p:txBody>
          <a:bodyPr/>
          <a:lstStyle/>
          <a:p>
            <a:r>
              <a:rPr lang="en-US" dirty="0" smtClean="0"/>
              <a:t>Reference/Responsibilities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59097"/>
            <a:ext cx="8395855" cy="4360612"/>
          </a:xfrm>
        </p:spPr>
        <p:txBody>
          <a:bodyPr/>
          <a:lstStyle/>
          <a:p>
            <a:pPr marL="0" indent="0">
              <a:buNone/>
            </a:pPr>
            <a:r>
              <a:rPr lang="en-US" sz="3000" b="1" dirty="0" smtClean="0"/>
              <a:t>NAVMED P-5010-2 (Rev. 2019)</a:t>
            </a:r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3000" b="1" dirty="0" smtClean="0"/>
              <a:t>PrevMed Responsibilities - </a:t>
            </a:r>
            <a:r>
              <a:rPr lang="en-US" sz="3200" dirty="0" smtClean="0"/>
              <a:t>PMA </a:t>
            </a:r>
            <a:r>
              <a:rPr lang="en-US" sz="3200" dirty="0"/>
              <a:t>is responsible for conducting applicable sanitation inspections and preventive medicine related surveillance of all aspects of the operation and maintenance of housing and lodging </a:t>
            </a:r>
            <a:r>
              <a:rPr lang="en-US" sz="3200" dirty="0" smtClean="0"/>
              <a:t>facilities that </a:t>
            </a:r>
            <a:r>
              <a:rPr lang="en-US" sz="3200" dirty="0"/>
              <a:t>are associated with health protection as required or at a minimum on an annual basis.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413133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rammar &amp; Usage - Excelsior College OWL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238" y="496888"/>
            <a:ext cx="4360862" cy="4360862"/>
          </a:xfrm>
        </p:spPr>
      </p:pic>
    </p:spTree>
    <p:extLst>
      <p:ext uri="{BB962C8B-B14F-4D97-AF65-F5344CB8AC3E}">
        <p14:creationId xmlns:p14="http://schemas.microsoft.com/office/powerpoint/2010/main" val="421556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45137"/>
            <a:ext cx="8229600" cy="528926"/>
          </a:xfrm>
        </p:spPr>
        <p:txBody>
          <a:bodyPr/>
          <a:lstStyle/>
          <a:p>
            <a:r>
              <a:rPr lang="en-US" dirty="0" smtClean="0">
                <a:solidFill>
                  <a:srgbClr val="042540"/>
                </a:solidFill>
              </a:rPr>
              <a:t>Responsibilities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66801"/>
            <a:ext cx="8562109" cy="5195454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000" dirty="0"/>
              <a:t>It is also </a:t>
            </a:r>
            <a:r>
              <a:rPr lang="en-US" sz="3000" dirty="0" smtClean="0"/>
              <a:t>the PMAs responsibility to inform </a:t>
            </a:r>
            <a:r>
              <a:rPr lang="en-US" sz="3000" dirty="0"/>
              <a:t>the CO via the chain of command concerning the sanitation status of all facilities. </a:t>
            </a:r>
            <a:endParaRPr lang="en-US" sz="3000" dirty="0" smtClean="0"/>
          </a:p>
          <a:p>
            <a:pPr>
              <a:buFont typeface="Wingdings" panose="05000000000000000000" pitchFamily="2" charset="2"/>
              <a:buChar char="q"/>
            </a:pPr>
            <a:endParaRPr lang="en-US" sz="30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3000" dirty="0" smtClean="0"/>
              <a:t>The PMD </a:t>
            </a:r>
            <a:r>
              <a:rPr lang="en-US" sz="3000" dirty="0"/>
              <a:t>is encouraged to work with the program managers to ensure </a:t>
            </a:r>
            <a:r>
              <a:rPr lang="en-US" sz="3000" dirty="0" smtClean="0"/>
              <a:t>SOP </a:t>
            </a:r>
            <a:r>
              <a:rPr lang="en-US" sz="3000" dirty="0"/>
              <a:t>support an effective sanitary environment. </a:t>
            </a:r>
          </a:p>
        </p:txBody>
      </p:sp>
    </p:spTree>
    <p:extLst>
      <p:ext uri="{BB962C8B-B14F-4D97-AF65-F5344CB8AC3E}">
        <p14:creationId xmlns:p14="http://schemas.microsoft.com/office/powerpoint/2010/main" val="2927339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6800"/>
          </a:xfrm>
        </p:spPr>
        <p:txBody>
          <a:bodyPr/>
          <a:lstStyle/>
          <a:p>
            <a:r>
              <a:rPr lang="en-US" dirty="0">
                <a:solidFill>
                  <a:srgbClr val="042540"/>
                </a:solidFill>
              </a:rPr>
              <a:t>Responsibilities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75099"/>
            <a:ext cx="40386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Immediately following a complaint or regular inspection, the PMD should consult with appropriate personnel (e.g., safety personnel, industrial or OH personnel, emergency services, etc.) concerning any issues not related to sanitation or hygiene.</a:t>
            </a:r>
          </a:p>
          <a:p>
            <a:endParaRPr lang="en-US" dirty="0"/>
          </a:p>
        </p:txBody>
      </p:sp>
      <p:pic>
        <p:nvPicPr>
          <p:cNvPr id="5" name="Content Placeholder 4" descr="Final meeting | Illustration by Frits Ahlefeldt-Laurvig ...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1584960"/>
            <a:ext cx="4234543" cy="2843181"/>
          </a:xfrm>
        </p:spPr>
      </p:pic>
    </p:spTree>
    <p:extLst>
      <p:ext uri="{BB962C8B-B14F-4D97-AF65-F5344CB8AC3E}">
        <p14:creationId xmlns:p14="http://schemas.microsoft.com/office/powerpoint/2010/main" val="581097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0598"/>
          </a:xfrm>
        </p:spPr>
        <p:txBody>
          <a:bodyPr/>
          <a:lstStyle/>
          <a:p>
            <a:r>
              <a:rPr lang="en-US" dirty="0">
                <a:solidFill>
                  <a:srgbClr val="042540"/>
                </a:solidFill>
              </a:rPr>
              <a:t>Responsibilities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997"/>
            <a:ext cx="8229600" cy="3880494"/>
          </a:xfrm>
        </p:spPr>
        <p:txBody>
          <a:bodyPr/>
          <a:lstStyle/>
          <a:p>
            <a:pPr lvl="0">
              <a:buClr>
                <a:srgbClr val="042540"/>
              </a:buClr>
              <a:buFont typeface="Wingdings" panose="05000000000000000000" pitchFamily="2" charset="2"/>
              <a:buChar char="q"/>
            </a:pPr>
            <a:r>
              <a:rPr lang="en-US" sz="3000" b="1" dirty="0">
                <a:solidFill>
                  <a:prstClr val="black"/>
                </a:solidFill>
              </a:rPr>
              <a:t>Conduct sanitation and habitability inspections, to include reviewing weekly and monthly inspections performed by staff and safety personnel</a:t>
            </a:r>
            <a:r>
              <a:rPr lang="en-US" sz="3000" b="1" dirty="0" smtClean="0">
                <a:solidFill>
                  <a:prstClr val="black"/>
                </a:solidFill>
              </a:rPr>
              <a:t>.</a:t>
            </a:r>
          </a:p>
          <a:p>
            <a:pPr marL="0" lvl="0" indent="0">
              <a:buClr>
                <a:srgbClr val="042540"/>
              </a:buClr>
              <a:buNone/>
            </a:pPr>
            <a:endParaRPr lang="en-US" sz="3000" b="1" dirty="0">
              <a:solidFill>
                <a:prstClr val="black"/>
              </a:solidFill>
            </a:endParaRPr>
          </a:p>
          <a:p>
            <a:pPr lvl="0">
              <a:buClr>
                <a:srgbClr val="042540"/>
              </a:buClr>
              <a:buFont typeface="Wingdings" panose="05000000000000000000" pitchFamily="2" charset="2"/>
              <a:buChar char="q"/>
            </a:pPr>
            <a:r>
              <a:rPr lang="en-US" sz="3000" b="1" dirty="0">
                <a:solidFill>
                  <a:prstClr val="black"/>
                </a:solidFill>
              </a:rPr>
              <a:t>Inspections include:</a:t>
            </a:r>
          </a:p>
          <a:p>
            <a:pPr lvl="1">
              <a:buClr>
                <a:srgbClr val="042540"/>
              </a:buClr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prstClr val="black"/>
                </a:solidFill>
              </a:rPr>
              <a:t>Barracks (Installation owned) student dormitories.</a:t>
            </a:r>
          </a:p>
          <a:p>
            <a:pPr lvl="1">
              <a:buClr>
                <a:srgbClr val="042540"/>
              </a:buClr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prstClr val="black"/>
                </a:solidFill>
              </a:rPr>
              <a:t>Using the DOEHRS-IH EH module, Habitability Survey form.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166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907"/>
          </a:xfrm>
        </p:spPr>
        <p:txBody>
          <a:bodyPr/>
          <a:lstStyle/>
          <a:p>
            <a:r>
              <a:rPr lang="en-US" dirty="0" smtClean="0"/>
              <a:t>Definitions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47321"/>
            <a:ext cx="8229600" cy="4614784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000" b="1" u="sng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Unaccompanied </a:t>
            </a:r>
            <a:r>
              <a:rPr lang="en-US" sz="3000" b="1" u="sng" dirty="0">
                <a:solidFill>
                  <a:srgbClr val="000000"/>
                </a:solidFill>
                <a:ea typeface="Times New Roman" panose="02020603050405020304" pitchFamily="18" charset="0"/>
              </a:rPr>
              <a:t>Housing</a:t>
            </a:r>
            <a:r>
              <a:rPr lang="en-US" sz="3000" b="1" dirty="0">
                <a:solidFill>
                  <a:srgbClr val="000000"/>
                </a:solidFill>
                <a:ea typeface="Times New Roman" panose="02020603050405020304" pitchFamily="18" charset="0"/>
              </a:rPr>
              <a:t>. Military housing for unaccompanied personnel and is for enlisted, officers, and civilians at overseas locations. It includes permanent party, trainees, and students</a:t>
            </a:r>
            <a:r>
              <a:rPr lang="en-US" sz="30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</a:p>
          <a:p>
            <a:pPr marL="0"/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/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4" name="Picture 3" descr="What Afghanistan’s Largest Military Base Looks Like Now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834" y="2603863"/>
            <a:ext cx="5355771" cy="307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43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0425"/>
          </a:xfrm>
        </p:spPr>
        <p:txBody>
          <a:bodyPr/>
          <a:lstStyle/>
          <a:p>
            <a:r>
              <a:rPr lang="en-US" dirty="0"/>
              <a:t>Definitions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75063"/>
            <a:ext cx="8229600" cy="4997492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000" b="1" u="sng" dirty="0">
                <a:solidFill>
                  <a:srgbClr val="000000"/>
                </a:solidFill>
                <a:ea typeface="Times New Roman" panose="02020603050405020304" pitchFamily="18" charset="0"/>
              </a:rPr>
              <a:t>DoD Housing.</a:t>
            </a:r>
            <a:r>
              <a:rPr lang="en-US" sz="3000" b="1" dirty="0">
                <a:solidFill>
                  <a:srgbClr val="000000"/>
                </a:solidFill>
                <a:ea typeface="Times New Roman" panose="02020603050405020304" pitchFamily="18" charset="0"/>
              </a:rPr>
              <a:t> Family housing and unaccompanied housing that the DoD owns, leases, obtains by permit, or otherwise acquires. This is also referred to as “government-controlled housing.” It does not include privatized housing. </a:t>
            </a:r>
            <a:endParaRPr lang="en-US" sz="3000" b="1" dirty="0">
              <a:ea typeface="Calibri" panose="020F0502020204030204" pitchFamily="34" charset="0"/>
            </a:endParaRPr>
          </a:p>
        </p:txBody>
      </p:sp>
      <p:pic>
        <p:nvPicPr>
          <p:cNvPr id="4" name="Picture 3" descr="USACE managed construction of military family housing on R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611" y="2600931"/>
            <a:ext cx="4219303" cy="317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039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9653"/>
          </a:xfrm>
        </p:spPr>
        <p:txBody>
          <a:bodyPr/>
          <a:lstStyle/>
          <a:p>
            <a:r>
              <a:rPr lang="en-US" dirty="0">
                <a:solidFill>
                  <a:srgbClr val="042540"/>
                </a:solidFill>
              </a:rPr>
              <a:t>Definitions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74634"/>
            <a:ext cx="8229600" cy="4905730"/>
          </a:xfrm>
        </p:spPr>
        <p:txBody>
          <a:bodyPr/>
          <a:lstStyle/>
          <a:p>
            <a:pPr marL="0" lvl="0">
              <a:buClr>
                <a:srgbClr val="042540"/>
              </a:buClr>
            </a:pP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>
              <a:buClr>
                <a:srgbClr val="042540"/>
              </a:buClr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buClr>
                <a:srgbClr val="042540"/>
              </a:buClr>
              <a:buFont typeface="Wingdings" panose="05000000000000000000" pitchFamily="2" charset="2"/>
              <a:buChar char="q"/>
            </a:pPr>
            <a:r>
              <a:rPr lang="en-US" sz="3000" b="1" u="sng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Barracks</a:t>
            </a:r>
            <a:r>
              <a:rPr lang="en-US" sz="3000" b="1" u="sng" dirty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  <a:r>
              <a:rPr lang="en-US" sz="3000" b="1" dirty="0">
                <a:solidFill>
                  <a:srgbClr val="000000"/>
                </a:solidFill>
                <a:ea typeface="Times New Roman" panose="02020603050405020304" pitchFamily="18" charset="0"/>
              </a:rPr>
              <a:t> A building or group of buildings used to house unaccompanied permanent party military or civilian personnel.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>
              <a:buClr>
                <a:srgbClr val="042540"/>
              </a:buClr>
              <a:buNone/>
            </a:pP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>
              <a:buClr>
                <a:srgbClr val="042540"/>
              </a:buClr>
              <a:buNone/>
            </a:pP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30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Barracks</a:t>
            </a:r>
            <a:r>
              <a:rPr lang="en-US" sz="3000" b="1" dirty="0">
                <a:solidFill>
                  <a:srgbClr val="000000"/>
                </a:solidFill>
                <a:ea typeface="Times New Roman" panose="02020603050405020304" pitchFamily="18" charset="0"/>
              </a:rPr>
              <a:t>. Unaccompanied housing consisting of a </a:t>
            </a:r>
            <a:r>
              <a:rPr lang="en-US" sz="30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	large </a:t>
            </a:r>
            <a:r>
              <a:rPr lang="en-US" sz="3000" b="1" dirty="0">
                <a:solidFill>
                  <a:srgbClr val="000000"/>
                </a:solidFill>
                <a:ea typeface="Times New Roman" panose="02020603050405020304" pitchFamily="18" charset="0"/>
              </a:rPr>
              <a:t>open </a:t>
            </a:r>
            <a:r>
              <a:rPr lang="en-US" sz="30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	space </a:t>
            </a:r>
            <a:r>
              <a:rPr lang="en-US" sz="3000" b="1" dirty="0">
                <a:solidFill>
                  <a:srgbClr val="000000"/>
                </a:solidFill>
                <a:ea typeface="Times New Roman" panose="02020603050405020304" pitchFamily="18" charset="0"/>
              </a:rPr>
              <a:t>with bunk beds and head </a:t>
            </a:r>
            <a:r>
              <a:rPr lang="en-US" sz="30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	facilities </a:t>
            </a:r>
            <a:r>
              <a:rPr lang="en-US" sz="3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for a group of </a:t>
            </a:r>
            <a:r>
              <a:rPr lang="en-US" sz="30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	personnel</a:t>
            </a:r>
            <a:r>
              <a:rPr lang="en-US" sz="3000" b="1" dirty="0">
                <a:solidFill>
                  <a:srgbClr val="000000"/>
                </a:solidFill>
                <a:ea typeface="Times New Roman" panose="02020603050405020304" pitchFamily="18" charset="0"/>
              </a:rPr>
              <a:t>. </a:t>
            </a:r>
            <a:r>
              <a:rPr lang="en-US" sz="30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This </a:t>
            </a:r>
            <a:r>
              <a:rPr lang="en-US" sz="3000" b="1" dirty="0">
                <a:solidFill>
                  <a:srgbClr val="000000"/>
                </a:solidFill>
                <a:ea typeface="Times New Roman" panose="02020603050405020304" pitchFamily="18" charset="0"/>
              </a:rPr>
              <a:t>type of </a:t>
            </a:r>
            <a:r>
              <a:rPr lang="en-US" sz="30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	living </a:t>
            </a:r>
            <a:r>
              <a:rPr lang="en-US" sz="3000" b="1" dirty="0">
                <a:solidFill>
                  <a:srgbClr val="000000"/>
                </a:solidFill>
                <a:ea typeface="Times New Roman" panose="02020603050405020304" pitchFamily="18" charset="0"/>
              </a:rPr>
              <a:t>space can usually be found at </a:t>
            </a:r>
            <a:r>
              <a:rPr lang="en-US" sz="30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	training 	commands </a:t>
            </a:r>
            <a:r>
              <a:rPr lang="en-US" sz="3000" b="1" dirty="0">
                <a:solidFill>
                  <a:srgbClr val="000000"/>
                </a:solidFill>
                <a:ea typeface="Times New Roman" panose="02020603050405020304" pitchFamily="18" charset="0"/>
              </a:rPr>
              <a:t>and in deployed environments</a:t>
            </a:r>
            <a:r>
              <a:rPr lang="en-US" sz="30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08016"/>
      </p:ext>
    </p:extLst>
  </p:cSld>
  <p:clrMapOvr>
    <a:masterClrMapping/>
  </p:clrMapOvr>
</p:sld>
</file>

<file path=ppt/theme/theme1.xml><?xml version="1.0" encoding="utf-8"?>
<a:theme xmlns:a="http://schemas.openxmlformats.org/drawingml/2006/main" name="NMCPHC_PPT_GENERAL_TEMPLATE_DRAFT_11Feb2016">
  <a:themeElements>
    <a:clrScheme name="NMCPHC Color Palette">
      <a:dk1>
        <a:sysClr val="windowText" lastClr="000000"/>
      </a:dk1>
      <a:lt1>
        <a:sysClr val="window" lastClr="FFFFFF"/>
      </a:lt1>
      <a:dk2>
        <a:srgbClr val="172E56"/>
      </a:dk2>
      <a:lt2>
        <a:srgbClr val="DDF2F8"/>
      </a:lt2>
      <a:accent1>
        <a:srgbClr val="042540"/>
      </a:accent1>
      <a:accent2>
        <a:srgbClr val="F8A912"/>
      </a:accent2>
      <a:accent3>
        <a:srgbClr val="1A55A6"/>
      </a:accent3>
      <a:accent4>
        <a:srgbClr val="4B4D4F"/>
      </a:accent4>
      <a:accent5>
        <a:srgbClr val="0A3623"/>
      </a:accent5>
      <a:accent6>
        <a:srgbClr val="A40315"/>
      </a:accent6>
      <a:hlink>
        <a:srgbClr val="04253F"/>
      </a:hlink>
      <a:folHlink>
        <a:srgbClr val="F4A511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2894BF312B1446885AF218E04136E7" ma:contentTypeVersion="3" ma:contentTypeDescription="Create a new document." ma:contentTypeScope="" ma:versionID="5b5b13b6dd4b4f7a49082766b92946f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26e4863383729cb444416dcdc8f5e0bd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29464B1-5E2D-4CCC-85D4-2371ED88F0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9198A19-5478-41E1-874B-CD13E5A1F873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AE59FD2-643B-4713-B6F6-CBD316FC08A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NMCPHC_PPT_GENERAL_TEMPLATE_DRAFT_11Feb2016</Template>
  <TotalTime>3596</TotalTime>
  <Words>1278</Words>
  <Application>Microsoft Office PowerPoint</Application>
  <PresentationFormat>On-screen Show (4:3)</PresentationFormat>
  <Paragraphs>123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Arial Narrow</vt:lpstr>
      <vt:lpstr>Calibri</vt:lpstr>
      <vt:lpstr>Times New Roman</vt:lpstr>
      <vt:lpstr>Wingdings</vt:lpstr>
      <vt:lpstr>NMCPHC_PPT_GENERAL_TEMPLATE_DRAFT_11Feb2016</vt:lpstr>
      <vt:lpstr>Navy Owned Unaccompanied Housing (UH) Inspection Guide</vt:lpstr>
      <vt:lpstr>Objective</vt:lpstr>
      <vt:lpstr>Reference/Responsibilities</vt:lpstr>
      <vt:lpstr>Responsibilities Cont.</vt:lpstr>
      <vt:lpstr>Responsibilities Cont.</vt:lpstr>
      <vt:lpstr>Responsibilities Cont.</vt:lpstr>
      <vt:lpstr>Definitions</vt:lpstr>
      <vt:lpstr>Definitions</vt:lpstr>
      <vt:lpstr>Definitions</vt:lpstr>
      <vt:lpstr>Conducting the Inspection</vt:lpstr>
      <vt:lpstr>Conducting the Inspection</vt:lpstr>
      <vt:lpstr>Conducting the Inspection</vt:lpstr>
      <vt:lpstr>DOEHRS-IH-EHM: Habitability Sanitation Report form</vt:lpstr>
      <vt:lpstr>Unaccompanied Housing</vt:lpstr>
      <vt:lpstr>Unaccompanied Housing</vt:lpstr>
      <vt:lpstr>Unaccompanied Housing</vt:lpstr>
      <vt:lpstr>Unaccompanied Housing</vt:lpstr>
      <vt:lpstr>Unaccompanied Housing</vt:lpstr>
      <vt:lpstr>Unaccompanied Housing</vt:lpstr>
      <vt:lpstr>Unaccompanied Housing</vt:lpstr>
      <vt:lpstr>Unaccompanied Housing</vt:lpstr>
      <vt:lpstr>Unaccompanied Housing</vt:lpstr>
      <vt:lpstr>Unaccompanied Housing</vt:lpstr>
      <vt:lpstr>Unaccompanied Housing</vt:lpstr>
      <vt:lpstr>Unaccompanied Housing</vt:lpstr>
      <vt:lpstr>Unaccompanied Housing</vt:lpstr>
      <vt:lpstr>Unaccompanied Housing</vt:lpstr>
      <vt:lpstr>Unaccompanied Housing</vt:lpstr>
      <vt:lpstr>Unaccompanied Housing</vt:lpstr>
      <vt:lpstr>PowerPoint Presentation</vt:lpstr>
    </vt:vector>
  </TitlesOfParts>
  <Company>NMCP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NMCPHC_PPT_GENERAL_TEMPLATE</dc:title>
  <dc:creator>Williams, Genevieve (CTR)</dc:creator>
  <cp:lastModifiedBy>Webb, Timothy B CIV USN NAVMCPUBHLTHCEN PORS (USA)</cp:lastModifiedBy>
  <cp:revision>115</cp:revision>
  <dcterms:created xsi:type="dcterms:W3CDTF">2016-02-11T20:48:13Z</dcterms:created>
  <dcterms:modified xsi:type="dcterms:W3CDTF">2022-09-13T19:02:23Z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0x0101001D2894BF312B1446885AF218E04136E7</vt:lpwstr>
  </property>
  <property fmtid="{D5CDD505-2E9C-101B-9397-08002B2CF9AE}" pid="3" name="Order">
    <vt:r8>2700</vt:r8>
  </property>
  <property fmtid="{D5CDD505-2E9C-101B-9397-08002B2CF9AE}" pid="4" name="TemplateUrl">
    <vt:lpwstr/>
  </property>
  <property fmtid="{D5CDD505-2E9C-101B-9397-08002B2CF9AE}" pid="5" name="xd_Signature">
    <vt:bool>false</vt:bool>
  </property>
  <property fmtid="{D5CDD505-2E9C-101B-9397-08002B2CF9AE}" pid="6" name="xd_ProgID">
    <vt:lpwstr/>
  </property>
</Properties>
</file>